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5" r:id="rId2"/>
    <p:sldId id="386" r:id="rId3"/>
    <p:sldId id="393" r:id="rId4"/>
    <p:sldId id="316" r:id="rId5"/>
    <p:sldId id="352" r:id="rId6"/>
    <p:sldId id="353" r:id="rId7"/>
    <p:sldId id="390" r:id="rId8"/>
    <p:sldId id="395" r:id="rId9"/>
    <p:sldId id="398" r:id="rId10"/>
    <p:sldId id="397" r:id="rId11"/>
    <p:sldId id="366" r:id="rId12"/>
    <p:sldId id="365" r:id="rId13"/>
    <p:sldId id="290" r:id="rId14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48235"/>
    <a:srgbClr val="99E2E9"/>
    <a:srgbClr val="E66B4A"/>
    <a:srgbClr val="A3C7E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13" autoAdjust="0"/>
    <p:restoredTop sz="94660"/>
  </p:normalViewPr>
  <p:slideViewPr>
    <p:cSldViewPr snapToGrid="0">
      <p:cViewPr>
        <p:scale>
          <a:sx n="70" d="100"/>
          <a:sy n="70" d="100"/>
        </p:scale>
        <p:origin x="-714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356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502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390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858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340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829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133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506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296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55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155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624F1-EB16-43FE-9EB5-2D5AC8802CF4}" type="datetimeFigureOut">
              <a:rPr lang="en-US" smtClean="0"/>
              <a:pPr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578FE-B89E-420F-BC87-E3D2DA2A1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872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hruvh.org.in/" TargetMode="External"/><Relationship Id="rId2" Type="http://schemas.openxmlformats.org/officeDocument/2006/relationships/hyperlink" Target="mailto:projectlastrite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7904" y="429472"/>
            <a:ext cx="11288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Improved Wood Based Cremation System - </a:t>
            </a:r>
            <a:r>
              <a:rPr lang="en-US" sz="36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endParaRPr lang="en-US" sz="3600" b="1" dirty="0">
              <a:solidFill>
                <a:srgbClr val="FF0000"/>
              </a:solidFill>
              <a:latin typeface="Jokerman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786" y="1279585"/>
            <a:ext cx="1127305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4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r>
              <a:rPr lang="en-US" sz="2400" dirty="0" smtClean="0"/>
              <a:t> is from “ </a:t>
            </a:r>
            <a:r>
              <a:rPr lang="en-US" sz="2400" dirty="0" err="1" smtClean="0"/>
              <a:t>Swarg</a:t>
            </a:r>
            <a:r>
              <a:rPr lang="en-US" sz="2400" dirty="0" smtClean="0"/>
              <a:t> Rah </a:t>
            </a:r>
            <a:r>
              <a:rPr lang="en-US" sz="2400" dirty="0" err="1" smtClean="0"/>
              <a:t>Yantra</a:t>
            </a:r>
            <a:r>
              <a:rPr lang="en-US" sz="2400" dirty="0" smtClean="0"/>
              <a:t>” it means </a:t>
            </a:r>
            <a:r>
              <a:rPr lang="en-US" sz="3200" dirty="0" smtClean="0">
                <a:latin typeface="Chiller" pitchFamily="82" charset="0"/>
              </a:rPr>
              <a:t>‘</a:t>
            </a:r>
            <a:r>
              <a:rPr lang="en-US" sz="3200" b="1" dirty="0" smtClean="0">
                <a:latin typeface="Chiller" pitchFamily="82" charset="0"/>
              </a:rPr>
              <a:t>A machine, takes Souls to Heaven</a:t>
            </a:r>
            <a:r>
              <a:rPr lang="en-US" sz="3200" dirty="0" smtClean="0">
                <a:latin typeface="Chiller" pitchFamily="82" charset="0"/>
              </a:rPr>
              <a:t> ’.</a:t>
            </a:r>
            <a:endParaRPr lang="en-US" sz="2400" dirty="0" smtClean="0">
              <a:latin typeface="Chiller" pitchFamily="82" charset="0"/>
            </a:endParaRPr>
          </a:p>
          <a:p>
            <a:pPr algn="just"/>
            <a:endParaRPr lang="en-US" sz="2400" b="1" dirty="0" smtClean="0"/>
          </a:p>
          <a:p>
            <a:pPr algn="just"/>
            <a:r>
              <a:rPr lang="en-US" sz="2400" dirty="0" smtClean="0"/>
              <a:t>This is a Eco-friendly way to Cremate a Dead Body with </a:t>
            </a:r>
            <a:r>
              <a:rPr lang="en-US" sz="2400" b="1" dirty="0" smtClean="0"/>
              <a:t>wood Consumption Approximately 25% (110 Kg)</a:t>
            </a:r>
            <a:r>
              <a:rPr lang="en-US" sz="2400" dirty="0" smtClean="0"/>
              <a:t>. Which can fulfill the Need of Recent Problem associated with the Dead Body cremation in INDIA. In this </a:t>
            </a:r>
            <a:r>
              <a:rPr lang="en-US" sz="2400" b="1" dirty="0" smtClean="0"/>
              <a:t>all the Rituals [Agni </a:t>
            </a:r>
            <a:r>
              <a:rPr lang="en-US" sz="2400" b="1" dirty="0" err="1" smtClean="0"/>
              <a:t>Kastha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Mukhagni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Panch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samidha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Kapal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kriya,Asthi</a:t>
            </a:r>
            <a:r>
              <a:rPr lang="en-US" sz="2400" b="1" dirty="0" smtClean="0"/>
              <a:t>  followed by Hinduism, Sikhism, Jainism etc. can be fulfilled.</a:t>
            </a:r>
          </a:p>
          <a:p>
            <a:pPr algn="just"/>
            <a:r>
              <a:rPr lang="en-US" sz="2400" dirty="0" smtClean="0"/>
              <a:t>It is Designed in such a way so that maximum heat evolve from the burning of wood is utilized for cremation of the dead body </a:t>
            </a:r>
            <a:r>
              <a:rPr lang="en-US" sz="2400" b="1" dirty="0" smtClean="0"/>
              <a:t>(i.e. Maximum Combustion Efficiency) </a:t>
            </a:r>
            <a:r>
              <a:rPr lang="en-US" sz="2400" dirty="0" smtClean="0"/>
              <a:t>and air input is as per requirement for complete combustion &amp; controlled so that less Suspended Particles in Flue gas.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6593" y="1355827"/>
            <a:ext cx="11244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 smtClean="0"/>
              <a:t>5 </a:t>
            </a:r>
            <a:r>
              <a:rPr lang="en-US" sz="4000" b="1" dirty="0"/>
              <a:t>Cremations per </a:t>
            </a:r>
            <a:r>
              <a:rPr lang="en-US" sz="4000" b="1" dirty="0" smtClean="0"/>
              <a:t>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 smtClean="0"/>
              <a:t>Wood saved per cremation = </a:t>
            </a:r>
            <a:r>
              <a:rPr lang="en-US" sz="4000" b="1" dirty="0" smtClean="0">
                <a:solidFill>
                  <a:srgbClr val="C00000"/>
                </a:solidFill>
              </a:rPr>
              <a:t>300 Kg</a:t>
            </a:r>
            <a:endParaRPr lang="en-US" sz="4000" b="1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/>
              <a:t>Wood Saved </a:t>
            </a:r>
            <a:r>
              <a:rPr lang="en-US" sz="4000" b="1" dirty="0" smtClean="0"/>
              <a:t>= </a:t>
            </a:r>
            <a:r>
              <a:rPr lang="en-US" sz="4000" b="1" dirty="0" smtClean="0">
                <a:solidFill>
                  <a:srgbClr val="00B0F0"/>
                </a:solidFill>
              </a:rPr>
              <a:t>300 X 365 X 5 </a:t>
            </a:r>
            <a:r>
              <a:rPr lang="en-US" sz="4000" b="1" dirty="0" smtClean="0"/>
              <a:t>= </a:t>
            </a:r>
            <a:r>
              <a:rPr lang="en-US" sz="4000" b="1" dirty="0" smtClean="0">
                <a:solidFill>
                  <a:srgbClr val="C00000"/>
                </a:solidFill>
              </a:rPr>
              <a:t>5,47,500 Kg</a:t>
            </a:r>
            <a:r>
              <a:rPr lang="en-US" sz="4000" b="1" dirty="0" smtClean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 smtClean="0"/>
              <a:t>Cost </a:t>
            </a:r>
            <a:r>
              <a:rPr lang="en-US" sz="4000" b="1" dirty="0"/>
              <a:t>of Wood = </a:t>
            </a:r>
            <a:r>
              <a:rPr lang="en-US" sz="4000" b="1" dirty="0">
                <a:solidFill>
                  <a:srgbClr val="C00000"/>
                </a:solidFill>
              </a:rPr>
              <a:t>Rs. 8/Kg</a:t>
            </a:r>
            <a:r>
              <a:rPr lang="en-US" sz="4000" b="1" dirty="0" smtClean="0">
                <a:solidFill>
                  <a:srgbClr val="C00000"/>
                </a:solidFill>
              </a:rPr>
              <a:t>.</a:t>
            </a:r>
            <a:endParaRPr lang="en-US" sz="4000" b="1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/>
              <a:t>Rupees Saved = </a:t>
            </a:r>
            <a:r>
              <a:rPr lang="en-US" sz="4000" b="1" dirty="0" smtClean="0">
                <a:solidFill>
                  <a:srgbClr val="00B0F0"/>
                </a:solidFill>
              </a:rPr>
              <a:t>5,47,500 </a:t>
            </a:r>
            <a:r>
              <a:rPr lang="en-US" sz="4000" b="1" dirty="0">
                <a:solidFill>
                  <a:srgbClr val="00B0F0"/>
                </a:solidFill>
              </a:rPr>
              <a:t>x 8 </a:t>
            </a:r>
            <a:r>
              <a:rPr lang="en-US" sz="4000" b="1" dirty="0"/>
              <a:t>= </a:t>
            </a:r>
            <a:r>
              <a:rPr lang="en-US" sz="4000" b="1" dirty="0">
                <a:solidFill>
                  <a:srgbClr val="C00000"/>
                </a:solidFill>
              </a:rPr>
              <a:t>Rs. </a:t>
            </a:r>
            <a:r>
              <a:rPr lang="en-US" sz="4000" b="1" dirty="0" smtClean="0">
                <a:solidFill>
                  <a:srgbClr val="C00000"/>
                </a:solidFill>
              </a:rPr>
              <a:t>43,80,000 </a:t>
            </a:r>
            <a:r>
              <a:rPr lang="en-US" sz="4000" b="1" dirty="0">
                <a:solidFill>
                  <a:srgbClr val="C00000"/>
                </a:solidFill>
              </a:rPr>
              <a:t>/ </a:t>
            </a:r>
            <a:r>
              <a:rPr lang="en-US" sz="4000" b="1" dirty="0" smtClean="0">
                <a:solidFill>
                  <a:srgbClr val="C00000"/>
                </a:solidFill>
              </a:rPr>
              <a:t>Year</a:t>
            </a:r>
            <a:endParaRPr lang="en-US" sz="4000" b="1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b="1" dirty="0"/>
              <a:t>Reduction in CO2 Emission = </a:t>
            </a:r>
            <a:r>
              <a:rPr lang="en-US" sz="4000" b="1" dirty="0" smtClean="0">
                <a:solidFill>
                  <a:srgbClr val="00B0F0"/>
                </a:solidFill>
              </a:rPr>
              <a:t>5,47,500 X </a:t>
            </a:r>
            <a:r>
              <a:rPr lang="en-US" sz="4000" b="1" dirty="0">
                <a:solidFill>
                  <a:srgbClr val="00B0F0"/>
                </a:solidFill>
              </a:rPr>
              <a:t>1.6 </a:t>
            </a:r>
            <a:endParaRPr lang="en-US" sz="4000" b="1" dirty="0" smtClean="0">
              <a:solidFill>
                <a:srgbClr val="00B0F0"/>
              </a:solidFill>
            </a:endParaRPr>
          </a:p>
          <a:p>
            <a:pPr marL="457200" indent="-457200"/>
            <a:r>
              <a:rPr lang="en-US" sz="4000" b="1" dirty="0" smtClean="0">
                <a:solidFill>
                  <a:srgbClr val="00B0F0"/>
                </a:solidFill>
              </a:rPr>
              <a:t>							      </a:t>
            </a:r>
            <a:r>
              <a:rPr lang="en-US" sz="4000" b="1" dirty="0" smtClean="0"/>
              <a:t>= </a:t>
            </a:r>
            <a:r>
              <a:rPr lang="en-US" sz="4000" b="1" dirty="0" smtClean="0">
                <a:solidFill>
                  <a:srgbClr val="C00000"/>
                </a:solidFill>
              </a:rPr>
              <a:t>876,600 </a:t>
            </a:r>
            <a:r>
              <a:rPr lang="en-US" sz="4000" b="1" dirty="0">
                <a:solidFill>
                  <a:srgbClr val="C00000"/>
                </a:solidFill>
              </a:rPr>
              <a:t>Kg.</a:t>
            </a:r>
          </a:p>
        </p:txBody>
      </p:sp>
      <p:sp>
        <p:nvSpPr>
          <p:cNvPr id="4" name="Rectangle 3"/>
          <p:cNvSpPr/>
          <p:nvPr/>
        </p:nvSpPr>
        <p:spPr>
          <a:xfrm>
            <a:off x="595747" y="304801"/>
            <a:ext cx="11004850" cy="706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bg1"/>
                </a:solidFill>
              </a:rPr>
              <a:t>Savings Per Crematorium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2495" y="1193339"/>
            <a:ext cx="1101436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indent="-346075" algn="just">
              <a:buFont typeface="Arial" pitchFamily="34" charset="0"/>
              <a:buChar char="•"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Approximately 300 Kg of Wood Is Saved Per Cremation.</a:t>
            </a:r>
          </a:p>
          <a:p>
            <a:pPr marL="346075" indent="-346075" algn="just">
              <a:buFont typeface="Arial" pitchFamily="34" charset="0"/>
              <a:buChar char="•"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More than 95 % Pollution can be Controlled.</a:t>
            </a:r>
          </a:p>
          <a:p>
            <a:pPr marL="346075" indent="-346075" algn="just">
              <a:buFont typeface="Arial" pitchFamily="34" charset="0"/>
              <a:buChar char="•"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Time Required max. 2 hour against 8 hours in Traditional way</a:t>
            </a:r>
          </a:p>
          <a:p>
            <a:pPr marL="346075" indent="-346075" algn="just">
              <a:buFont typeface="Arial" pitchFamily="34" charset="0"/>
              <a:buChar char="•"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Space Needed is Less.</a:t>
            </a:r>
          </a:p>
          <a:p>
            <a:pPr marL="346075" indent="-346075" algn="just">
              <a:buFont typeface="Arial" pitchFamily="34" charset="0"/>
              <a:buChar char="•"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Ash Formed Is Much less as compared to Traditional way. </a:t>
            </a:r>
            <a:r>
              <a:rPr lang="en-US" sz="4000" b="1" dirty="0" smtClean="0">
                <a:solidFill>
                  <a:srgbClr val="C00000"/>
                </a:solidFill>
              </a:rPr>
              <a:t>(Reduction Approximately 85 %)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95747" y="304801"/>
            <a:ext cx="11004850" cy="706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Saving in Wood, Pollution, Time, Space, Ash</a:t>
            </a: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393711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6022" y="1225001"/>
            <a:ext cx="1136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Significant reduction in </a:t>
            </a:r>
            <a:r>
              <a:rPr lang="en-US" sz="3200" b="1" dirty="0">
                <a:solidFill>
                  <a:srgbClr val="C00000"/>
                </a:solidFill>
              </a:rPr>
              <a:t>Deforestation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Significant reduction in </a:t>
            </a:r>
            <a:r>
              <a:rPr lang="en-US" sz="3200" b="1" dirty="0"/>
              <a:t>Air Pollution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Significant reduction in </a:t>
            </a:r>
            <a:r>
              <a:rPr lang="en-US" sz="3200" b="1" dirty="0">
                <a:solidFill>
                  <a:srgbClr val="C00000"/>
                </a:solidFill>
              </a:rPr>
              <a:t>Global Warming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Prevent </a:t>
            </a:r>
            <a:r>
              <a:rPr lang="en-US" sz="3200" b="1" dirty="0"/>
              <a:t>Acid Rain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CDM Benefits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Reduce </a:t>
            </a:r>
            <a:r>
              <a:rPr lang="en-US" sz="3200" dirty="0" smtClean="0"/>
              <a:t>deforestation will reduce </a:t>
            </a:r>
            <a:r>
              <a:rPr lang="en-US" sz="3200" b="1" dirty="0">
                <a:solidFill>
                  <a:srgbClr val="C00000"/>
                </a:solidFill>
              </a:rPr>
              <a:t>soil erosion  </a:t>
            </a:r>
            <a:r>
              <a:rPr lang="en-US" sz="3200" dirty="0"/>
              <a:t>and </a:t>
            </a:r>
            <a:r>
              <a:rPr lang="en-US" sz="3200" b="1" dirty="0" smtClean="0">
                <a:solidFill>
                  <a:srgbClr val="C00000"/>
                </a:solidFill>
              </a:rPr>
              <a:t>landslide etc.</a:t>
            </a:r>
            <a:endParaRPr lang="en-US" sz="3200" b="1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Reduce water pollution as after cremated Ash is less in </a:t>
            </a:r>
            <a:r>
              <a:rPr lang="en-US" sz="3200" dirty="0" smtClean="0"/>
              <a:t>quantity.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Keep environment </a:t>
            </a:r>
            <a:r>
              <a:rPr lang="en-US" sz="3200" b="1" dirty="0"/>
              <a:t>Neat</a:t>
            </a:r>
            <a:r>
              <a:rPr lang="en-US" sz="3200" dirty="0"/>
              <a:t> , </a:t>
            </a:r>
            <a:r>
              <a:rPr lang="en-US" sz="3200" b="1" dirty="0"/>
              <a:t>Clean</a:t>
            </a:r>
            <a:r>
              <a:rPr lang="en-US" sz="3200" dirty="0"/>
              <a:t> , </a:t>
            </a:r>
            <a:r>
              <a:rPr lang="en-US" sz="3200" b="1" dirty="0"/>
              <a:t>hygienic</a:t>
            </a:r>
            <a:r>
              <a:rPr lang="en-US" sz="3200" dirty="0"/>
              <a:t> &amp; </a:t>
            </a:r>
            <a:r>
              <a:rPr lang="en-US" sz="3200" b="1" dirty="0" smtClean="0"/>
              <a:t>healthy.</a:t>
            </a:r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Pay Back period </a:t>
            </a:r>
            <a:r>
              <a:rPr lang="en-US" sz="3200" b="1" dirty="0" smtClean="0">
                <a:solidFill>
                  <a:srgbClr val="C00000"/>
                </a:solidFill>
              </a:rPr>
              <a:t>is less than </a:t>
            </a:r>
            <a:r>
              <a:rPr lang="en-US" sz="3200" b="1" dirty="0">
                <a:solidFill>
                  <a:srgbClr val="C00000"/>
                </a:solidFill>
              </a:rPr>
              <a:t>1 year, by wood saving and CDM benefits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95747" y="304801"/>
            <a:ext cx="11004850" cy="706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Salient  Features</a:t>
            </a: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343244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3582" y="1091821"/>
            <a:ext cx="101129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For all related queries of the project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“</a:t>
            </a:r>
            <a:r>
              <a:rPr lang="en-US" sz="32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3200" b="1" dirty="0" smtClean="0">
                <a:solidFill>
                  <a:srgbClr val="FF0000"/>
                </a:solidFill>
                <a:latin typeface="Jokerman" pitchFamily="82" charset="0"/>
              </a:rPr>
              <a:t> –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Baskerville Old Face" pitchFamily="18" charset="0"/>
              </a:rPr>
              <a:t>Improved Wood Based Cremation System” </a:t>
            </a:r>
          </a:p>
          <a:p>
            <a:pPr algn="ctr"/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may communicate us : </a:t>
            </a:r>
          </a:p>
          <a:p>
            <a:pPr algn="ctr"/>
            <a:endParaRPr lang="en-US" sz="3200" b="1" dirty="0" smtClean="0">
              <a:solidFill>
                <a:schemeClr val="accent6">
                  <a:lumMod val="75000"/>
                </a:schemeClr>
              </a:solidFill>
              <a:latin typeface="Baskerville Old Face" pitchFamily="18" charset="0"/>
              <a:cs typeface="Aharoni" pitchFamily="2" charset="-79"/>
            </a:endParaRPr>
          </a:p>
          <a:p>
            <a:pPr algn="ctr"/>
            <a:endParaRPr lang="en-US" sz="3200" b="1" dirty="0" smtClean="0">
              <a:solidFill>
                <a:schemeClr val="accent6">
                  <a:lumMod val="75000"/>
                </a:schemeClr>
              </a:solidFill>
              <a:latin typeface="Baskerville Old Face" pitchFamily="18" charset="0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6538" y="3521124"/>
            <a:ext cx="92668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1351128" y="3507475"/>
            <a:ext cx="97172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V</a:t>
            </a:r>
            <a:r>
              <a:rPr lang="en-US" sz="2800" b="1" dirty="0" smtClean="0"/>
              <a:t>. P. </a:t>
            </a:r>
            <a:r>
              <a:rPr lang="en-US" sz="2800" b="1" dirty="0" err="1" smtClean="0"/>
              <a:t>Maurya</a:t>
            </a:r>
            <a:r>
              <a:rPr lang="en-US" sz="2800" b="1" dirty="0" smtClean="0"/>
              <a:t> </a:t>
            </a:r>
            <a:r>
              <a:rPr lang="en-US" sz="2800" b="1" dirty="0" smtClean="0"/>
              <a:t>,Director</a:t>
            </a:r>
            <a:r>
              <a:rPr lang="en-US" sz="2800" b="1" smtClean="0"/>
              <a:t>, </a:t>
            </a:r>
            <a:r>
              <a:rPr lang="en-US" sz="2800" b="1" smtClean="0"/>
              <a:t>Technical: </a:t>
            </a:r>
            <a:r>
              <a:rPr lang="en-US" sz="2000" b="1" dirty="0" smtClean="0"/>
              <a:t>+91-9454485649 ,+91-7607602764.</a:t>
            </a:r>
          </a:p>
          <a:p>
            <a:pPr algn="ctr"/>
            <a:r>
              <a:rPr lang="en-US" sz="3200" b="1" dirty="0" smtClean="0"/>
              <a:t>DHRUVH -Social Awareness Forum</a:t>
            </a:r>
          </a:p>
          <a:p>
            <a:r>
              <a:rPr lang="en-US" sz="2000" b="1" dirty="0" smtClean="0"/>
              <a:t>       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 Floor, </a:t>
            </a:r>
            <a:r>
              <a:rPr lang="en-US" sz="2000" b="1" dirty="0" err="1" smtClean="0"/>
              <a:t>ShreeDeep</a:t>
            </a:r>
            <a:r>
              <a:rPr lang="en-US" sz="2000" b="1" dirty="0" smtClean="0"/>
              <a:t> Apartment, 146, </a:t>
            </a:r>
            <a:r>
              <a:rPr lang="en-US" sz="2000" b="1" dirty="0" err="1" smtClean="0"/>
              <a:t>Naya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Basti</a:t>
            </a:r>
            <a:r>
              <a:rPr lang="en-US" sz="2000" b="1" dirty="0" smtClean="0"/>
              <a:t> Road, New Delhi -110062, India.   </a:t>
            </a:r>
          </a:p>
          <a:p>
            <a:pPr algn="ctr"/>
            <a:r>
              <a:rPr lang="en-US" sz="2400" b="1" dirty="0" smtClean="0"/>
              <a:t>Phone  : </a:t>
            </a:r>
            <a:r>
              <a:rPr lang="en-US" sz="2000" b="1" dirty="0" smtClean="0"/>
              <a:t>+91-9873343383, +91-9968697193.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600" b="1" dirty="0" smtClean="0"/>
              <a:t>E-mail:</a:t>
            </a:r>
            <a:r>
              <a:rPr lang="en-US" sz="2600" b="1" u="sng" dirty="0" smtClean="0"/>
              <a:t> </a:t>
            </a:r>
            <a:r>
              <a:rPr lang="en-US" sz="2600" b="1" u="sng" dirty="0" smtClean="0">
                <a:hlinkClick r:id="rId2"/>
              </a:rPr>
              <a:t>projectlastrite@gmail.com</a:t>
            </a:r>
            <a:r>
              <a:rPr lang="en-US" sz="2600" b="1" dirty="0" smtClean="0"/>
              <a:t>,            URL:</a:t>
            </a:r>
            <a:r>
              <a:rPr lang="en-US" sz="2600" b="1" dirty="0" smtClean="0">
                <a:hlinkClick r:id="rId3"/>
              </a:rPr>
              <a:t>www.dhruvh.org.in</a:t>
            </a:r>
            <a:endParaRPr lang="en-US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9562" y="1220642"/>
            <a:ext cx="56299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 algn="just">
              <a:buFont typeface="Arial" pitchFamily="34" charset="0"/>
              <a:buChar char="•"/>
            </a:pPr>
            <a:r>
              <a:rPr lang="en-US" sz="2400" b="1" dirty="0" smtClean="0"/>
              <a:t>400 – 450 Kg </a:t>
            </a:r>
            <a:r>
              <a:rPr lang="en-US" sz="2400" dirty="0" smtClean="0"/>
              <a:t>of Wood is required to cremate a dead body.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This process done in </a:t>
            </a:r>
            <a:r>
              <a:rPr lang="en-US" sz="2400" b="1" dirty="0" smtClean="0"/>
              <a:t>open air (Environment).</a:t>
            </a:r>
            <a:endParaRPr lang="en-US" sz="2400" dirty="0" smtClean="0"/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This process Take Approximately </a:t>
            </a:r>
            <a:r>
              <a:rPr lang="en-US" sz="2400" b="1" dirty="0" smtClean="0"/>
              <a:t>8 hours.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People reluctant to wait at cremation ground due to </a:t>
            </a:r>
            <a:r>
              <a:rPr lang="en-US" sz="2400" b="1" dirty="0" smtClean="0"/>
              <a:t>bad smell / odor.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Dead body is to be adjust during the cremation.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b="1" dirty="0" smtClean="0"/>
              <a:t>Animal</a:t>
            </a:r>
            <a:r>
              <a:rPr lang="en-US" sz="2400" dirty="0" smtClean="0"/>
              <a:t> try to reach half burnt body.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Lot of ash is left out after Cremation.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People Prefer just because of Traditions and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Riti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Rivaj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 over Electrical cremation.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8197" y="332097"/>
            <a:ext cx="5532099" cy="706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Traditional Way to Cremate</a:t>
            </a:r>
            <a:endParaRPr lang="en-US" sz="32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095882" y="1222914"/>
            <a:ext cx="56299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 algn="just">
              <a:buFont typeface="Arial" pitchFamily="34" charset="0"/>
              <a:buChar char="•"/>
            </a:pPr>
            <a:r>
              <a:rPr lang="en-US" sz="2400" b="1" dirty="0" smtClean="0"/>
              <a:t>110 - 130 Kg </a:t>
            </a:r>
            <a:r>
              <a:rPr lang="en-US" sz="2400" dirty="0" smtClean="0"/>
              <a:t>of Wood is required to cremate a dead body.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This process done in </a:t>
            </a:r>
            <a:r>
              <a:rPr lang="en-US" sz="2400" b="1" dirty="0" smtClean="0"/>
              <a:t>Closed Chamber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This process Take Approximately </a:t>
            </a:r>
            <a:r>
              <a:rPr lang="en-US" sz="2400" b="1" dirty="0" smtClean="0"/>
              <a:t>1.5 hours.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People can stay there to see the last journey of there dear one’s.</a:t>
            </a:r>
            <a:endParaRPr lang="en-US" sz="2400" b="1" dirty="0" smtClean="0"/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No adjust required during the cremation.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b="1" dirty="0" smtClean="0"/>
              <a:t>Out of reach from animal</a:t>
            </a:r>
            <a:r>
              <a:rPr lang="en-US" sz="2400" dirty="0" smtClean="0"/>
              <a:t>.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dirty="0" smtClean="0"/>
              <a:t>Very less ash is left out after Cremation. (15% as compared to traditional)</a:t>
            </a:r>
          </a:p>
          <a:p>
            <a:pPr marL="290513" indent="-290513" algn="just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All the rituals can be perform in this as it is in tradition way.</a:t>
            </a:r>
          </a:p>
        </p:txBody>
      </p:sp>
      <p:sp>
        <p:nvSpPr>
          <p:cNvPr id="8" name="Rectangle 7"/>
          <p:cNvSpPr/>
          <p:nvPr/>
        </p:nvSpPr>
        <p:spPr>
          <a:xfrm>
            <a:off x="6384672" y="320724"/>
            <a:ext cx="5461586" cy="706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Cremation in SWARAHANTRA</a:t>
            </a:r>
            <a:endParaRPr lang="en-US" sz="3200" b="1" dirty="0"/>
          </a:p>
        </p:txBody>
      </p:sp>
      <p:cxnSp>
        <p:nvCxnSpPr>
          <p:cNvPr id="12" name="Straight Connector 11"/>
          <p:cNvCxnSpPr/>
          <p:nvPr/>
        </p:nvCxnSpPr>
        <p:spPr>
          <a:xfrm rot="16200000" flipH="1">
            <a:off x="2927445" y="3104866"/>
            <a:ext cx="6086901" cy="13647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7099" y="655094"/>
            <a:ext cx="10749357" cy="133748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0265" y="668112"/>
            <a:ext cx="10729389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Top Three </a:t>
            </a:r>
            <a:r>
              <a:rPr lang="en-US" sz="2400" b="1" dirty="0" err="1"/>
              <a:t>Ganga</a:t>
            </a:r>
            <a:r>
              <a:rPr lang="en-US" sz="2400" b="1" dirty="0"/>
              <a:t> P</a:t>
            </a:r>
            <a:r>
              <a:rPr lang="en-US" sz="2400" b="1" dirty="0" smtClean="0"/>
              <a:t>ollution Sources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755994" y="4816172"/>
            <a:ext cx="5208077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/>
              <a:t>Ashes from Cremation along with Partially burnt bodies are disposed off in the river causing  hazardous </a:t>
            </a:r>
            <a:r>
              <a:rPr lang="en-US" b="1" dirty="0" smtClean="0">
                <a:solidFill>
                  <a:srgbClr val="C00000"/>
                </a:solidFill>
              </a:rPr>
              <a:t>WATER POLLUTION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34767" y="2364957"/>
            <a:ext cx="3034271" cy="49131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Poor Combustion Efficiency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434768" y="2998274"/>
            <a:ext cx="8067905" cy="89133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Incomplete Combustion Of Dead Body</a:t>
            </a:r>
          </a:p>
          <a:p>
            <a:pPr algn="ctr"/>
            <a:r>
              <a:rPr lang="en-US" sz="1600" b="1" dirty="0"/>
              <a:t>W</a:t>
            </a:r>
            <a:r>
              <a:rPr lang="en-US" sz="1600" b="1" dirty="0" smtClean="0"/>
              <a:t>et </a:t>
            </a:r>
            <a:r>
              <a:rPr lang="en-US" sz="1600" b="1" dirty="0"/>
              <a:t>wood, </a:t>
            </a:r>
            <a:r>
              <a:rPr lang="en-US" sz="1600" b="1" dirty="0" smtClean="0"/>
              <a:t>Rain</a:t>
            </a:r>
            <a:r>
              <a:rPr lang="en-US" sz="1600" b="1" dirty="0"/>
              <a:t>, </a:t>
            </a:r>
            <a:r>
              <a:rPr lang="en-US" sz="1600" b="1" dirty="0" smtClean="0"/>
              <a:t>Low </a:t>
            </a:r>
            <a:r>
              <a:rPr lang="en-US" sz="1600" b="1" dirty="0"/>
              <a:t>C</a:t>
            </a:r>
            <a:r>
              <a:rPr lang="en-US" sz="1600" b="1" dirty="0" smtClean="0"/>
              <a:t>ombustion Temperature, Inadequate </a:t>
            </a:r>
            <a:r>
              <a:rPr lang="en-US" sz="1600" b="1" dirty="0"/>
              <a:t>W</a:t>
            </a:r>
            <a:r>
              <a:rPr lang="en-US" sz="1600" b="1" dirty="0" smtClean="0"/>
              <a:t>ood </a:t>
            </a:r>
            <a:endParaRPr lang="en-US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823881" y="2362306"/>
            <a:ext cx="4678792" cy="49131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High Wood Consumption  - </a:t>
            </a:r>
            <a:r>
              <a:rPr lang="en-US" b="1" dirty="0" smtClean="0"/>
              <a:t> 400 </a:t>
            </a:r>
            <a:r>
              <a:rPr lang="en-US" b="1" dirty="0"/>
              <a:t>kg/Cremation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83291" y="2248519"/>
            <a:ext cx="2587706" cy="233712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Challenges </a:t>
            </a:r>
          </a:p>
          <a:p>
            <a:pPr algn="ctr"/>
            <a:r>
              <a:rPr lang="en-US" sz="2400" b="1" dirty="0"/>
              <a:t>of </a:t>
            </a:r>
          </a:p>
          <a:p>
            <a:pPr algn="ctr"/>
            <a:r>
              <a:rPr lang="en-US" sz="2400" b="1" dirty="0"/>
              <a:t>Traditional Cremation  Systems</a:t>
            </a:r>
          </a:p>
        </p:txBody>
      </p:sp>
      <p:sp>
        <p:nvSpPr>
          <p:cNvPr id="9" name="Rectangle 8"/>
          <p:cNvSpPr/>
          <p:nvPr/>
        </p:nvSpPr>
        <p:spPr>
          <a:xfrm>
            <a:off x="6753030" y="4825355"/>
            <a:ext cx="4792161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/>
              <a:t>Foul and untreated poisonous gases released from inefficient combustion causes hazardous </a:t>
            </a:r>
            <a:r>
              <a:rPr lang="en-US" b="1" dirty="0" smtClean="0">
                <a:solidFill>
                  <a:srgbClr val="C00000"/>
                </a:solidFill>
              </a:rPr>
              <a:t>AIR POLLUTION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912636" y="1441291"/>
            <a:ext cx="2103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Municipal waste </a:t>
            </a:r>
            <a:endParaRPr lang="en-US" sz="2000" dirty="0"/>
          </a:p>
        </p:txBody>
      </p:sp>
      <p:sp>
        <p:nvSpPr>
          <p:cNvPr id="11" name="TextBox 33"/>
          <p:cNvSpPr txBox="1"/>
          <p:nvPr/>
        </p:nvSpPr>
        <p:spPr>
          <a:xfrm>
            <a:off x="3835018" y="1441291"/>
            <a:ext cx="3398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Untreated industrial  effluent</a:t>
            </a:r>
            <a:endParaRPr lang="en-US" sz="2000" dirty="0"/>
          </a:p>
        </p:txBody>
      </p:sp>
      <p:sp>
        <p:nvSpPr>
          <p:cNvPr id="12" name="TextBox 34"/>
          <p:cNvSpPr txBox="1"/>
          <p:nvPr/>
        </p:nvSpPr>
        <p:spPr>
          <a:xfrm>
            <a:off x="7451683" y="1441291"/>
            <a:ext cx="407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400" b="1" dirty="0">
                <a:solidFill>
                  <a:srgbClr val="FF0000"/>
                </a:solidFill>
              </a:rPr>
              <a:t>Traditional Cremation System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34768" y="4025333"/>
            <a:ext cx="3657600" cy="49131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Water Pollution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560860" y="4009034"/>
            <a:ext cx="3941813" cy="491319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/>
              <a:t>Air Pollution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08938" y="1324320"/>
            <a:ext cx="2790496" cy="2711669"/>
          </a:xfrm>
          <a:prstGeom prst="ellipse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Pollution Control &amp; Wood Saving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757455" y="2622343"/>
            <a:ext cx="2790496" cy="2711669"/>
            <a:chOff x="3757455" y="2622341"/>
            <a:chExt cx="2790496" cy="2711669"/>
          </a:xfrm>
        </p:grpSpPr>
        <p:sp>
          <p:nvSpPr>
            <p:cNvPr id="3" name="Oval 2"/>
            <p:cNvSpPr/>
            <p:nvPr/>
          </p:nvSpPr>
          <p:spPr>
            <a:xfrm>
              <a:off x="3757455" y="2622341"/>
              <a:ext cx="2790496" cy="2711669"/>
            </a:xfrm>
            <a:prstGeom prst="ellipse">
              <a:avLst/>
            </a:prstGeom>
            <a:solidFill>
              <a:srgbClr val="99E2E9">
                <a:alpha val="5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783728" y="3862558"/>
              <a:ext cx="151349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chemeClr val="accent5">
                      <a:lumMod val="50000"/>
                    </a:schemeClr>
                  </a:solidFill>
                </a:rPr>
                <a:t>Sentiments Of People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5370791" y="2627605"/>
            <a:ext cx="2790496" cy="2711669"/>
          </a:xfrm>
          <a:prstGeom prst="ellipse">
            <a:avLst/>
          </a:prstGeom>
          <a:solidFill>
            <a:srgbClr val="E66B4A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	</a:t>
            </a:r>
            <a:r>
              <a:rPr lang="en-US" sz="2200" b="1" dirty="0">
                <a:solidFill>
                  <a:srgbClr val="C00000"/>
                </a:solidFill>
              </a:rPr>
              <a:t>Budget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517931" y="2948151"/>
            <a:ext cx="472965" cy="4414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402317" y="3019455"/>
            <a:ext cx="736975" cy="6959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444360" y="3216166"/>
            <a:ext cx="846082" cy="7462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659822" y="3373823"/>
            <a:ext cx="756745" cy="6463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922580" y="3547243"/>
            <a:ext cx="557049" cy="4992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290442" y="3783726"/>
            <a:ext cx="220718" cy="2049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249918" y="2853560"/>
            <a:ext cx="1466193" cy="151348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589986" y="1403131"/>
            <a:ext cx="1702676" cy="170267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88167" y="854167"/>
            <a:ext cx="2133755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4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4380784" y="228178"/>
            <a:ext cx="31277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NEED OF HOUR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4041" y="1103586"/>
            <a:ext cx="10326414" cy="4819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en-US" sz="2300" dirty="0"/>
              <a:t>Pyre of wood  (</a:t>
            </a:r>
            <a:r>
              <a:rPr lang="en-US" sz="2300" b="1" u="sng" dirty="0">
                <a:solidFill>
                  <a:srgbClr val="C00000"/>
                </a:solidFill>
              </a:rPr>
              <a:t>Agni</a:t>
            </a:r>
            <a:r>
              <a:rPr lang="en-US" sz="2300" b="1" dirty="0">
                <a:solidFill>
                  <a:srgbClr val="C00000"/>
                </a:solidFill>
              </a:rPr>
              <a:t> </a:t>
            </a:r>
            <a:r>
              <a:rPr lang="en-US" sz="2300" b="1" u="sng" dirty="0" err="1">
                <a:solidFill>
                  <a:srgbClr val="C00000"/>
                </a:solidFill>
              </a:rPr>
              <a:t>kastha</a:t>
            </a:r>
            <a:r>
              <a:rPr lang="en-US" sz="2300" dirty="0"/>
              <a:t>) is made on the cremation trolley.</a:t>
            </a:r>
          </a:p>
          <a:p>
            <a:pPr marL="284163" lvl="0" indent="-284163" algn="just">
              <a:buFont typeface="Wingdings" pitchFamily="2" charset="2"/>
              <a:buChar char="v"/>
            </a:pPr>
            <a:r>
              <a:rPr lang="en-US" sz="2300" dirty="0"/>
              <a:t>The dead body is place upon the wood pyre, with leg pointing south.</a:t>
            </a:r>
          </a:p>
          <a:p>
            <a:pPr lvl="0" algn="just">
              <a:buFont typeface="Wingdings" pitchFamily="2" charset="2"/>
              <a:buChar char="v"/>
            </a:pPr>
            <a:r>
              <a:rPr lang="en-US" sz="2300" dirty="0"/>
              <a:t>One  layer of wood is placed over the dead body.</a:t>
            </a:r>
          </a:p>
          <a:p>
            <a:pPr lvl="0" algn="just">
              <a:buFont typeface="Wingdings" pitchFamily="2" charset="2"/>
              <a:buChar char="v"/>
            </a:pPr>
            <a:r>
              <a:rPr lang="en-US" sz="2300" dirty="0"/>
              <a:t>All  Rituals (</a:t>
            </a:r>
            <a:r>
              <a:rPr lang="en-US" sz="2300" b="1" dirty="0">
                <a:solidFill>
                  <a:srgbClr val="C00000"/>
                </a:solidFill>
              </a:rPr>
              <a:t> </a:t>
            </a:r>
            <a:r>
              <a:rPr lang="en-US" sz="2300" b="1" i="1" dirty="0" err="1">
                <a:solidFill>
                  <a:srgbClr val="C00000"/>
                </a:solidFill>
              </a:rPr>
              <a:t>Riti</a:t>
            </a:r>
            <a:r>
              <a:rPr lang="en-US" sz="2300" b="1" i="1" dirty="0">
                <a:solidFill>
                  <a:srgbClr val="C00000"/>
                </a:solidFill>
              </a:rPr>
              <a:t> - </a:t>
            </a:r>
            <a:r>
              <a:rPr lang="en-US" sz="2300" b="1" i="1" dirty="0" err="1">
                <a:solidFill>
                  <a:srgbClr val="C00000"/>
                </a:solidFill>
              </a:rPr>
              <a:t>Rivaj</a:t>
            </a:r>
            <a:r>
              <a:rPr lang="en-US" sz="2300" b="1" dirty="0"/>
              <a:t> </a:t>
            </a:r>
            <a:r>
              <a:rPr lang="en-US" sz="2300" dirty="0"/>
              <a:t>) are carried out on the  trolley it self,  viz.</a:t>
            </a:r>
          </a:p>
          <a:p>
            <a:pPr marL="630238" lvl="1" indent="-173038" algn="just">
              <a:buFont typeface="Arial" pitchFamily="34" charset="0"/>
              <a:buChar char="•"/>
            </a:pPr>
            <a:r>
              <a:rPr lang="en-US" sz="2300" dirty="0"/>
              <a:t>Dead body should be anointed with the ghee and wood chips</a:t>
            </a:r>
          </a:p>
          <a:p>
            <a:pPr marL="630238" lvl="1" indent="-173038" algn="just">
              <a:buFont typeface="Arial" pitchFamily="34" charset="0"/>
              <a:buChar char="•"/>
            </a:pPr>
            <a:r>
              <a:rPr lang="en-US" sz="2300" dirty="0"/>
              <a:t>Eyes, mouth ears and nostrils are covered with coins</a:t>
            </a:r>
          </a:p>
          <a:p>
            <a:pPr marL="630238" lvl="1" indent="-173038" algn="just">
              <a:buFont typeface="Arial" pitchFamily="34" charset="0"/>
              <a:buChar char="•"/>
            </a:pPr>
            <a:r>
              <a:rPr lang="en-US" sz="2300" dirty="0"/>
              <a:t>One person carry a pot of water on the left shoulder, with another person walks behind him with a sharp iron Instrument. Both of them go around the pyre anti-clockwise three times. When the person carrying the pot reaches the head each time, he stops for a second or two, and the one with the iron instrument hits the pot Gently to make a hole so that water flows out from the hole.</a:t>
            </a:r>
          </a:p>
          <a:p>
            <a:pPr marL="630238" lvl="0" indent="-173038" algn="just">
              <a:buFont typeface="Arial" pitchFamily="34" charset="0"/>
              <a:buChar char="•"/>
            </a:pPr>
            <a:r>
              <a:rPr lang="en-US" sz="2300" dirty="0"/>
              <a:t>The pyre is fired  and there after the Fire rituals are performed, i.e. “</a:t>
            </a:r>
            <a:r>
              <a:rPr lang="en-US" sz="2300" b="1" dirty="0" err="1">
                <a:solidFill>
                  <a:srgbClr val="C00000"/>
                </a:solidFill>
              </a:rPr>
              <a:t>Panch</a:t>
            </a:r>
            <a:r>
              <a:rPr lang="en-US" sz="2300" b="1" dirty="0">
                <a:solidFill>
                  <a:srgbClr val="C00000"/>
                </a:solidFill>
              </a:rPr>
              <a:t> </a:t>
            </a:r>
            <a:r>
              <a:rPr lang="en-US" sz="2300" b="1" dirty="0" err="1">
                <a:solidFill>
                  <a:srgbClr val="C00000"/>
                </a:solidFill>
              </a:rPr>
              <a:t>Samidha</a:t>
            </a:r>
            <a:r>
              <a:rPr lang="en-US" sz="2300" dirty="0"/>
              <a:t>” giving five wood pieces by the close one to the burning pyre.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851342" y="283779"/>
            <a:ext cx="10294879" cy="6167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Process to cremate in </a:t>
            </a:r>
            <a:r>
              <a:rPr lang="en-US" sz="4400" b="1" dirty="0" smtClean="0">
                <a:solidFill>
                  <a:srgbClr val="FF0000"/>
                </a:solidFill>
                <a:latin typeface="Jokerman" pitchFamily="82" charset="0"/>
              </a:rPr>
              <a:t>“ </a:t>
            </a:r>
            <a:r>
              <a:rPr lang="en-US" sz="4400" b="1" u="sng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4400" b="1" u="sng" dirty="0" smtClean="0">
                <a:solidFill>
                  <a:srgbClr val="FF0000"/>
                </a:solidFill>
                <a:latin typeface="Jokerman" pitchFamily="82" charset="0"/>
              </a:rPr>
              <a:t>” </a:t>
            </a:r>
            <a:endParaRPr lang="en-US" sz="4400" b="1" u="sng" dirty="0">
              <a:solidFill>
                <a:srgbClr val="FF0000"/>
              </a:solidFill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7559" y="867107"/>
            <a:ext cx="108347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After all the  rituals, the cremation trolley is pushed inside the Cremation Furnace, for  Cremation in controlled conditions.</a:t>
            </a:r>
          </a:p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This cremation process occur </a:t>
            </a:r>
            <a:r>
              <a:rPr lang="en-US" sz="2400" dirty="0" smtClean="0"/>
              <a:t>with air </a:t>
            </a:r>
            <a:r>
              <a:rPr lang="en-US" sz="2400" dirty="0"/>
              <a:t>is feed in </a:t>
            </a:r>
            <a:r>
              <a:rPr lang="en-US" sz="2400" b="1" dirty="0">
                <a:solidFill>
                  <a:srgbClr val="C00000"/>
                </a:solidFill>
              </a:rPr>
              <a:t>Control Condition</a:t>
            </a:r>
            <a:r>
              <a:rPr lang="en-US" sz="2400" dirty="0"/>
              <a:t> for perfect Cremation of the dead body.</a:t>
            </a:r>
          </a:p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Cremation furnace gate is closed .</a:t>
            </a:r>
          </a:p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Whole process of cremation can be seen by view glass provided at the gate of the cremation furnace.</a:t>
            </a:r>
          </a:p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When the  body is almost burned. A man open the door to perform the </a:t>
            </a:r>
            <a:r>
              <a:rPr lang="en-US" sz="2400" b="1" i="1" dirty="0" err="1">
                <a:solidFill>
                  <a:srgbClr val="C00000"/>
                </a:solidFill>
              </a:rPr>
              <a:t>Kapal</a:t>
            </a:r>
            <a:r>
              <a:rPr lang="en-US" sz="2400" b="1" i="1" dirty="0">
                <a:solidFill>
                  <a:srgbClr val="C00000"/>
                </a:solidFill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</a:rPr>
              <a:t>Kriya</a:t>
            </a:r>
            <a:r>
              <a:rPr lang="en-US" sz="2400" b="1" i="1" dirty="0"/>
              <a:t>. </a:t>
            </a:r>
            <a:r>
              <a:rPr lang="en-US" sz="2400" dirty="0"/>
              <a:t>In this ritual one man hits the head of dead body and pore the gee on head.</a:t>
            </a:r>
          </a:p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The gases leaving the cremation furnace is scrubbed in wet scrubber and vent it  to the environment through a </a:t>
            </a:r>
            <a:r>
              <a:rPr lang="en-US" sz="2400" dirty="0" smtClean="0"/>
              <a:t>chimney.</a:t>
            </a:r>
            <a:endParaRPr lang="en-US" sz="2400" dirty="0"/>
          </a:p>
          <a:p>
            <a:pPr marL="346075" lvl="0" indent="-346075" algn="just">
              <a:buFont typeface="Wingdings" pitchFamily="2" charset="2"/>
              <a:buChar char="v"/>
            </a:pPr>
            <a:r>
              <a:rPr lang="en-US" sz="2400" dirty="0"/>
              <a:t>After Completion of cremation the Ash (</a:t>
            </a:r>
            <a:r>
              <a:rPr lang="en-US" sz="2400" b="1" i="1" dirty="0" err="1">
                <a:solidFill>
                  <a:srgbClr val="C00000"/>
                </a:solidFill>
              </a:rPr>
              <a:t>Asthiyan</a:t>
            </a:r>
            <a:r>
              <a:rPr lang="en-US" sz="2400" dirty="0"/>
              <a:t>) for further ritual (</a:t>
            </a:r>
            <a:r>
              <a:rPr lang="en-US" sz="2400" b="1" i="1" dirty="0" err="1">
                <a:solidFill>
                  <a:srgbClr val="C00000"/>
                </a:solidFill>
              </a:rPr>
              <a:t>Asthi</a:t>
            </a:r>
            <a:r>
              <a:rPr lang="en-US" sz="2400" b="1" i="1" dirty="0">
                <a:solidFill>
                  <a:srgbClr val="C00000"/>
                </a:solidFill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</a:rPr>
              <a:t>puja</a:t>
            </a:r>
            <a:r>
              <a:rPr lang="en-US" sz="2400" dirty="0"/>
              <a:t>) is collected from the Tray under the Trolley.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3326" y="912466"/>
            <a:ext cx="11366937" cy="4883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As per mentality of people cremation is done on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wood</a:t>
            </a:r>
            <a:r>
              <a:rPr lang="en-US" sz="2600" dirty="0" smtClean="0"/>
              <a:t> only.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All the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Ritual</a:t>
            </a:r>
            <a:r>
              <a:rPr lang="en-US" sz="2600" dirty="0" smtClean="0"/>
              <a:t> can be </a:t>
            </a:r>
            <a:r>
              <a:rPr lang="en-US" sz="2600" dirty="0" err="1" smtClean="0"/>
              <a:t>proform</a:t>
            </a:r>
            <a:r>
              <a:rPr lang="en-US" sz="2600" dirty="0" smtClean="0"/>
              <a:t> as it is.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A important ritual “</a:t>
            </a:r>
            <a:r>
              <a:rPr lang="en-US" sz="2600" b="1" dirty="0" smtClean="0">
                <a:solidFill>
                  <a:srgbClr val="FF0000"/>
                </a:solidFill>
              </a:rPr>
              <a:t>KAPAL KRIYA</a:t>
            </a:r>
            <a:r>
              <a:rPr lang="en-US" sz="2600" dirty="0" smtClean="0"/>
              <a:t>” can also be done by opening the front door.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A </a:t>
            </a:r>
            <a:r>
              <a:rPr lang="en-US" sz="2600" b="1" dirty="0" smtClean="0"/>
              <a:t>watch glass </a:t>
            </a:r>
            <a:r>
              <a:rPr lang="en-US" sz="2600" dirty="0" smtClean="0"/>
              <a:t>is provided at the door to see the cremation process in the furnace.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People are moving step ahead for non polluting cremation system if they don’t need to leave their rituals. As they too are concerned about our environment.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People can stay there till completion of cremation.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People may receive “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Asthiya</a:t>
            </a:r>
            <a:r>
              <a:rPr lang="en-US" sz="2600" dirty="0" smtClean="0"/>
              <a:t> “ just after the cremation or after 24 hr (their choice) </a:t>
            </a:r>
          </a:p>
          <a:p>
            <a:pPr marL="284163" lvl="0" indent="-284163" algn="just">
              <a:spcAft>
                <a:spcPts val="400"/>
              </a:spcAft>
              <a:buFont typeface="Arial" pitchFamily="34" charset="0"/>
              <a:buChar char="•"/>
            </a:pPr>
            <a:r>
              <a:rPr lang="en-US" sz="2600" dirty="0" smtClean="0"/>
              <a:t>No odor / smell or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No risk of disease.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851342" y="283779"/>
            <a:ext cx="10294879" cy="6167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Why This System Will Not Fail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691115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“ RESPECT RITUALS , SAVE ENVIRONMENT ”</a:t>
            </a:r>
            <a:endParaRPr lang="en-US" sz="3200" dirty="0" smtClean="0">
              <a:solidFill>
                <a:schemeClr val="accent5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venda pending\Measures-to-Curb-Decline-in-Earths-Tree-Popul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effectLst>
            <a:outerShdw blurRad="177800" dist="50800" dir="1140000" algn="ctr" rotWithShape="0">
              <a:srgbClr val="000000">
                <a:alpha val="26000"/>
              </a:srgbClr>
            </a:outerShdw>
          </a:effectLst>
        </p:spPr>
      </p:pic>
      <p:sp>
        <p:nvSpPr>
          <p:cNvPr id="4" name="Oval 3"/>
          <p:cNvSpPr/>
          <p:nvPr/>
        </p:nvSpPr>
        <p:spPr>
          <a:xfrm>
            <a:off x="2310061" y="0"/>
            <a:ext cx="7579895" cy="6858000"/>
          </a:xfrm>
          <a:prstGeom prst="ellipse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</a:rPr>
              <a:t>Approximately 2.5 </a:t>
            </a:r>
            <a:r>
              <a:rPr lang="en-US" sz="6600" b="1" dirty="0" err="1" smtClean="0">
                <a:solidFill>
                  <a:schemeClr val="tx1"/>
                </a:solidFill>
              </a:rPr>
              <a:t>Crore</a:t>
            </a:r>
            <a:r>
              <a:rPr lang="en-US" sz="6600" b="1" dirty="0" smtClean="0">
                <a:solidFill>
                  <a:schemeClr val="tx1"/>
                </a:solidFill>
              </a:rPr>
              <a:t> Trees can be save per year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833241"/>
            <a:ext cx="12192000" cy="1024759"/>
          </a:xfrm>
          <a:prstGeom prst="rect">
            <a:avLst/>
          </a:prstGeom>
          <a:solidFill>
            <a:schemeClr val="accent2">
              <a:lumMod val="40000"/>
              <a:lumOff val="6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2.016X10^6 Ton/year wood is saved =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1612.8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Crore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Rs</a:t>
            </a:r>
            <a:endParaRPr lang="en-US" sz="3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sz="3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will be saved @ 8 Rs /Kg</a:t>
            </a:r>
            <a:endParaRPr lang="en-US" sz="3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-1"/>
            <a:ext cx="12192000" cy="8198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Saving Wood – Saving Trees – Saving Money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401201" y="5806042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54823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9808" y="1751391"/>
            <a:ext cx="108280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Reduction in </a:t>
            </a:r>
            <a:r>
              <a:rPr lang="en-US" sz="4000" dirty="0"/>
              <a:t>CO</a:t>
            </a:r>
            <a:r>
              <a:rPr lang="en-US" sz="4000" baseline="-25000" dirty="0"/>
              <a:t>2</a:t>
            </a:r>
            <a:r>
              <a:rPr lang="en-US" sz="3600" baseline="-25000" dirty="0"/>
              <a:t> </a:t>
            </a:r>
            <a:r>
              <a:rPr lang="en-US" sz="3200" dirty="0"/>
              <a:t>@	 			of wood saved.</a:t>
            </a:r>
          </a:p>
          <a:p>
            <a:endParaRPr lang="en-US" sz="3200" dirty="0"/>
          </a:p>
          <a:p>
            <a:r>
              <a:rPr lang="en-US" sz="3200" dirty="0" smtClean="0"/>
              <a:t>This system </a:t>
            </a:r>
            <a:r>
              <a:rPr lang="en-US" sz="3200" dirty="0"/>
              <a:t>saves </a:t>
            </a:r>
            <a:r>
              <a:rPr lang="en-US" sz="3200" dirty="0" smtClean="0"/>
              <a:t>300 </a:t>
            </a:r>
            <a:r>
              <a:rPr lang="en-US" sz="3200" dirty="0"/>
              <a:t>Kg of Wood per Cremation.</a:t>
            </a:r>
          </a:p>
          <a:p>
            <a:endParaRPr lang="en-US" sz="3200" dirty="0"/>
          </a:p>
          <a:p>
            <a:r>
              <a:rPr lang="en-US" sz="3200" dirty="0"/>
              <a:t>Reduction in CO</a:t>
            </a:r>
            <a:r>
              <a:rPr lang="en-US" sz="3600" baseline="-25000" dirty="0"/>
              <a:t>2 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2.016X10^6 Ton</a:t>
            </a:r>
            <a:r>
              <a:rPr lang="en-US" sz="3200" dirty="0" smtClean="0"/>
              <a:t> </a:t>
            </a:r>
            <a:r>
              <a:rPr lang="en-US" sz="3200" dirty="0"/>
              <a:t>X 1.6 = </a:t>
            </a:r>
            <a:r>
              <a:rPr lang="en-US" sz="3200" b="1" dirty="0" smtClean="0">
                <a:solidFill>
                  <a:srgbClr val="548235"/>
                </a:solidFill>
              </a:rPr>
              <a:t>3.23 M Tons/Annum</a:t>
            </a:r>
            <a:endParaRPr lang="en-US" sz="3200" b="1" dirty="0">
              <a:solidFill>
                <a:srgbClr val="548235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5747" y="304801"/>
            <a:ext cx="11004850" cy="706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4400" b="1" dirty="0" smtClean="0">
                <a:solidFill>
                  <a:schemeClr val="bg1"/>
                </a:solidFill>
              </a:rPr>
              <a:t>Reduction in GHG Emissions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365165" y="1830221"/>
            <a:ext cx="2893326" cy="68238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1.6 Kg / 1 Kg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206836"/>
            <a:ext cx="12192000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337963" y="6308560"/>
            <a:ext cx="2531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Jokerman" pitchFamily="82" charset="0"/>
              </a:rPr>
              <a:t>Swarahantra</a:t>
            </a:r>
            <a:r>
              <a:rPr lang="en-US" sz="2800" b="1" dirty="0" smtClean="0">
                <a:solidFill>
                  <a:srgbClr val="FF0000"/>
                </a:solidFill>
                <a:latin typeface="Jokerman" pitchFamily="82" charset="0"/>
              </a:rPr>
              <a:t> 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62152" y="4918844"/>
            <a:ext cx="10925503" cy="10772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Approximately </a:t>
            </a:r>
            <a:r>
              <a:rPr lang="en-US" sz="3200" b="1" dirty="0" smtClean="0">
                <a:solidFill>
                  <a:srgbClr val="C00000"/>
                </a:solidFill>
              </a:rPr>
              <a:t>3.2 Million Tons</a:t>
            </a:r>
            <a:r>
              <a:rPr lang="en-US" sz="3200" b="1" dirty="0" smtClean="0"/>
              <a:t> </a:t>
            </a:r>
            <a:r>
              <a:rPr lang="en-US" sz="3200" dirty="0" smtClean="0"/>
              <a:t>/Annum</a:t>
            </a:r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5CEDB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5325</TotalTime>
  <Words>1060</Words>
  <Application>Microsoft Office PowerPoint</Application>
  <PresentationFormat>Custom</PresentationFormat>
  <Paragraphs>142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Aviral Gupta</dc:creator>
  <cp:lastModifiedBy>Dr. Dhar</cp:lastModifiedBy>
  <cp:revision>612</cp:revision>
  <cp:lastPrinted>2016-05-09T05:49:04Z</cp:lastPrinted>
  <dcterms:created xsi:type="dcterms:W3CDTF">2015-11-26T05:07:06Z</dcterms:created>
  <dcterms:modified xsi:type="dcterms:W3CDTF">2016-10-15T14:49:33Z</dcterms:modified>
</cp:coreProperties>
</file>